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B0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595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268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83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943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82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917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619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91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505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463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23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97C33-F7F6-4053-92B7-CE909DF3F3B2}" type="datetimeFigureOut">
              <a:rPr lang="he-IL" smtClean="0"/>
              <a:t>י"ב/אב/תשפ"א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C1B2-CB14-4409-A6C2-1793A5A801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3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s://www.biogis.huji.ac.il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22" y="1275514"/>
            <a:ext cx="2050650" cy="446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125" y="977749"/>
            <a:ext cx="164069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i="1" dirty="0" err="1"/>
              <a:t>Quercus</a:t>
            </a:r>
            <a:r>
              <a:rPr lang="en-US" sz="1400" i="1" dirty="0"/>
              <a:t> </a:t>
            </a:r>
            <a:r>
              <a:rPr lang="en-US" sz="1400" i="1" dirty="0" err="1"/>
              <a:t>calliprinos</a:t>
            </a:r>
            <a:endParaRPr lang="he-IL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031" y="1275514"/>
            <a:ext cx="2050650" cy="446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8135" y="990753"/>
            <a:ext cx="155202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i="1" dirty="0" err="1"/>
              <a:t>Pistacia</a:t>
            </a:r>
            <a:r>
              <a:rPr lang="en-US" sz="1400" i="1" dirty="0"/>
              <a:t> </a:t>
            </a:r>
            <a:r>
              <a:rPr lang="en-US" sz="1400" i="1" dirty="0" err="1"/>
              <a:t>palaestina</a:t>
            </a:r>
            <a:endParaRPr lang="he-IL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040" y="1272764"/>
            <a:ext cx="2039625" cy="446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3549" y="990753"/>
            <a:ext cx="141923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i="1" dirty="0" err="1"/>
              <a:t>Pistacia</a:t>
            </a:r>
            <a:r>
              <a:rPr lang="en-US" sz="1400" i="1" dirty="0"/>
              <a:t> </a:t>
            </a:r>
            <a:r>
              <a:rPr lang="en-US" sz="1400" i="1" dirty="0" err="1"/>
              <a:t>lentiscus</a:t>
            </a:r>
            <a:endParaRPr lang="he-I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83215" y="990753"/>
            <a:ext cx="152798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i="1" dirty="0" err="1"/>
              <a:t>Rhamnus</a:t>
            </a:r>
            <a:r>
              <a:rPr lang="en-US" sz="1400" i="1" dirty="0"/>
              <a:t> </a:t>
            </a:r>
            <a:r>
              <a:rPr lang="en-US" sz="1400" i="1" dirty="0" err="1"/>
              <a:t>lycioides</a:t>
            </a:r>
            <a:endParaRPr lang="he-IL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164" y="1272764"/>
            <a:ext cx="2028600" cy="446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13237" y="990753"/>
            <a:ext cx="141199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i="1" dirty="0" err="1"/>
              <a:t>Phillyrea</a:t>
            </a:r>
            <a:r>
              <a:rPr lang="en-US" sz="1400" i="1" dirty="0"/>
              <a:t> </a:t>
            </a:r>
            <a:r>
              <a:rPr lang="en-US" sz="1400" i="1" dirty="0" err="1"/>
              <a:t>latifolia</a:t>
            </a:r>
            <a:endParaRPr lang="he-IL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2262" y="1288518"/>
            <a:ext cx="2039625" cy="4455000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5588937" y="3651568"/>
            <a:ext cx="103808" cy="122031"/>
          </a:xfrm>
          <a:prstGeom prst="star5">
            <a:avLst/>
          </a:prstGeom>
          <a:solidFill>
            <a:srgbClr val="F72B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5-Point Star 14"/>
          <p:cNvSpPr/>
          <p:nvPr/>
        </p:nvSpPr>
        <p:spPr>
          <a:xfrm>
            <a:off x="5644322" y="2214769"/>
            <a:ext cx="103808" cy="122031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5-Point Star 15"/>
          <p:cNvSpPr/>
          <p:nvPr/>
        </p:nvSpPr>
        <p:spPr>
          <a:xfrm>
            <a:off x="6098209" y="1823830"/>
            <a:ext cx="103808" cy="122031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5-Point Star 16"/>
          <p:cNvSpPr/>
          <p:nvPr/>
        </p:nvSpPr>
        <p:spPr>
          <a:xfrm>
            <a:off x="7683947" y="3675631"/>
            <a:ext cx="103808" cy="122031"/>
          </a:xfrm>
          <a:prstGeom prst="star5">
            <a:avLst/>
          </a:prstGeom>
          <a:solidFill>
            <a:srgbClr val="F72B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5-Point Star 17"/>
          <p:cNvSpPr/>
          <p:nvPr/>
        </p:nvSpPr>
        <p:spPr>
          <a:xfrm>
            <a:off x="7739332" y="2238832"/>
            <a:ext cx="103808" cy="122031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5-Point Star 18"/>
          <p:cNvSpPr/>
          <p:nvPr/>
        </p:nvSpPr>
        <p:spPr>
          <a:xfrm>
            <a:off x="8193219" y="1847893"/>
            <a:ext cx="103808" cy="122031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5-Point Star 19"/>
          <p:cNvSpPr/>
          <p:nvPr/>
        </p:nvSpPr>
        <p:spPr>
          <a:xfrm>
            <a:off x="9778957" y="3699694"/>
            <a:ext cx="103808" cy="122031"/>
          </a:xfrm>
          <a:prstGeom prst="star5">
            <a:avLst/>
          </a:prstGeom>
          <a:solidFill>
            <a:srgbClr val="F72B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5-Point Star 20"/>
          <p:cNvSpPr/>
          <p:nvPr/>
        </p:nvSpPr>
        <p:spPr>
          <a:xfrm>
            <a:off x="9834342" y="2262895"/>
            <a:ext cx="103808" cy="122031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5-Point Star 21"/>
          <p:cNvSpPr/>
          <p:nvPr/>
        </p:nvSpPr>
        <p:spPr>
          <a:xfrm>
            <a:off x="10288229" y="1871956"/>
            <a:ext cx="103808" cy="122031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5-Point Star 22"/>
          <p:cNvSpPr/>
          <p:nvPr/>
        </p:nvSpPr>
        <p:spPr>
          <a:xfrm>
            <a:off x="3497254" y="3684148"/>
            <a:ext cx="103808" cy="122031"/>
          </a:xfrm>
          <a:prstGeom prst="star5">
            <a:avLst/>
          </a:prstGeom>
          <a:solidFill>
            <a:srgbClr val="F72B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5-Point Star 23"/>
          <p:cNvSpPr/>
          <p:nvPr/>
        </p:nvSpPr>
        <p:spPr>
          <a:xfrm>
            <a:off x="3552639" y="2247349"/>
            <a:ext cx="103808" cy="122031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5-Point Star 24"/>
          <p:cNvSpPr/>
          <p:nvPr/>
        </p:nvSpPr>
        <p:spPr>
          <a:xfrm>
            <a:off x="4006526" y="1856410"/>
            <a:ext cx="103808" cy="122031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5-Point Star 25"/>
          <p:cNvSpPr/>
          <p:nvPr/>
        </p:nvSpPr>
        <p:spPr>
          <a:xfrm>
            <a:off x="1412245" y="3675631"/>
            <a:ext cx="103808" cy="122031"/>
          </a:xfrm>
          <a:prstGeom prst="star5">
            <a:avLst/>
          </a:prstGeom>
          <a:solidFill>
            <a:srgbClr val="F72B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5-Point Star 26"/>
          <p:cNvSpPr/>
          <p:nvPr/>
        </p:nvSpPr>
        <p:spPr>
          <a:xfrm>
            <a:off x="1467630" y="2238832"/>
            <a:ext cx="103808" cy="122031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5-Point Star 27"/>
          <p:cNvSpPr/>
          <p:nvPr/>
        </p:nvSpPr>
        <p:spPr>
          <a:xfrm>
            <a:off x="1921517" y="1847893"/>
            <a:ext cx="103808" cy="122031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587022" y="445273"/>
            <a:ext cx="1130514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b="1" dirty="0" smtClean="0"/>
              <a:t>Supplementary Figure 1</a:t>
            </a:r>
            <a:r>
              <a:rPr lang="en-US" sz="1200" dirty="0" smtClean="0"/>
              <a:t>. Distribution maps of the studied species in Israel. Data taken from BIOGIS website of The Hebrew University of Jerusalem (</a:t>
            </a:r>
            <a:r>
              <a:rPr lang="en-US" sz="1200" dirty="0" smtClean="0">
                <a:hlinkClick r:id="rId7"/>
              </a:rPr>
              <a:t>https://www.biogis.huji.ac.il/</a:t>
            </a:r>
            <a:r>
              <a:rPr lang="en-US" sz="1200" dirty="0" smtClean="0"/>
              <a:t>).</a:t>
            </a:r>
          </a:p>
          <a:p>
            <a:r>
              <a:rPr lang="en-US" sz="1200" dirty="0" smtClean="0"/>
              <a:t> The blue, green, and red stars indicate the Mesic-Mediterranean (MM), Mediterranean (M), and Semi-arid (SA) sites, respectively.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45256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30297B630F142740A0755B220AB72157" ma:contentTypeVersion="13" ma:contentTypeDescription="צור מסמך חדש." ma:contentTypeScope="" ma:versionID="3d4b4a56c286f7fc30c5266a2c7f3ad2">
  <xsd:schema xmlns:xsd="http://www.w3.org/2001/XMLSchema" xmlns:xs="http://www.w3.org/2001/XMLSchema" xmlns:p="http://schemas.microsoft.com/office/2006/metadata/properties" xmlns:ns3="cf24c746-4d3b-43bf-a89c-5b65077a7506" xmlns:ns4="a5cd6768-cf7f-4a7c-80aa-1e3f18da1f6b" targetNamespace="http://schemas.microsoft.com/office/2006/metadata/properties" ma:root="true" ma:fieldsID="6d49118aa2596cfc822d0336e464e431" ns3:_="" ns4:_="">
    <xsd:import namespace="cf24c746-4d3b-43bf-a89c-5b65077a7506"/>
    <xsd:import namespace="a5cd6768-cf7f-4a7c-80aa-1e3f18da1f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4c746-4d3b-43bf-a89c-5b65077a75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של רמז לשיתוף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d6768-cf7f-4a7c-80aa-1e3f18da1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436AD6-8E5B-47EB-9710-973FBE9CE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4c746-4d3b-43bf-a89c-5b65077a7506"/>
    <ds:schemaRef ds:uri="a5cd6768-cf7f-4a7c-80aa-1e3f18da1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312DC2-D984-4B37-BA26-AA671959CD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F8A8B2-DD93-45FD-B5F9-0A99BBE9FE5C}">
  <ds:schemaRefs>
    <ds:schemaRef ds:uri="cf24c746-4d3b-43bf-a89c-5b65077a7506"/>
    <ds:schemaRef ds:uri="http://purl.org/dc/elements/1.1/"/>
    <ds:schemaRef ds:uri="http://schemas.microsoft.com/office/2006/metadata/properties"/>
    <ds:schemaRef ds:uri="a5cd6768-cf7f-4a7c-80aa-1e3f18da1f6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67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Rakefet David-Schwartz</dc:creator>
  <cp:lastModifiedBy>Rakefet David-Schwartz</cp:lastModifiedBy>
  <cp:revision>9</cp:revision>
  <dcterms:created xsi:type="dcterms:W3CDTF">2021-07-13T12:02:21Z</dcterms:created>
  <dcterms:modified xsi:type="dcterms:W3CDTF">2021-07-21T13:11:39Z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0x01010030297B630F142740A0755B220AB72157</vt:lpwstr>
  </property>
</Properties>
</file>